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3658" r:id="rId2"/>
  </p:sldMasterIdLst>
  <p:notesMasterIdLst>
    <p:notesMasterId r:id="rId10"/>
  </p:notesMasterIdLst>
  <p:sldIdLst>
    <p:sldId id="257" r:id="rId3"/>
    <p:sldId id="261" r:id="rId4"/>
    <p:sldId id="258" r:id="rId5"/>
    <p:sldId id="260" r:id="rId6"/>
    <p:sldId id="259" r:id="rId7"/>
    <p:sldId id="265" r:id="rId8"/>
    <p:sldId id="267" r:id="rId9"/>
  </p:sldIdLst>
  <p:sldSz cx="12192000" cy="6858000"/>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8" autoAdjust="0"/>
    <p:restoredTop sz="82678" autoAdjust="0"/>
  </p:normalViewPr>
  <p:slideViewPr>
    <p:cSldViewPr snapToGrid="0" snapToObjects="1" showGuides="1">
      <p:cViewPr varScale="1">
        <p:scale>
          <a:sx n="71" d="100"/>
          <a:sy n="71" d="100"/>
        </p:scale>
        <p:origin x="1090" y="6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TRB%20Activities\PAC_2019\urban_fedex.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FedEx Trends (2010 - 2018)</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Sheet1!$U$1:$U$2</c:f>
              <c:strCache>
                <c:ptCount val="2"/>
                <c:pt idx="0">
                  <c:v>Revenue</c:v>
                </c:pt>
                <c:pt idx="1">
                  <c:v>Express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numRef>
              <c:f>Sheet1!$T$3:$T$11</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Sheet1!$U$3:$U$11</c:f>
              <c:numCache>
                <c:formatCode>_("$"* #,##0_);_("$"* \(#,##0\);_("$"* "-"??_);_(@_)</c:formatCode>
                <c:ptCount val="9"/>
                <c:pt idx="0">
                  <c:v>17496</c:v>
                </c:pt>
                <c:pt idx="1">
                  <c:v>19550</c:v>
                </c:pt>
                <c:pt idx="2">
                  <c:v>20855</c:v>
                </c:pt>
                <c:pt idx="3">
                  <c:v>21268</c:v>
                </c:pt>
                <c:pt idx="4">
                  <c:v>21505</c:v>
                </c:pt>
                <c:pt idx="5">
                  <c:v>21633</c:v>
                </c:pt>
                <c:pt idx="6">
                  <c:v>25553</c:v>
                </c:pt>
                <c:pt idx="7">
                  <c:v>33824</c:v>
                </c:pt>
                <c:pt idx="8">
                  <c:v>36172</c:v>
                </c:pt>
              </c:numCache>
            </c:numRef>
          </c:val>
          <c:extLst>
            <c:ext xmlns:c16="http://schemas.microsoft.com/office/drawing/2014/chart" uri="{C3380CC4-5D6E-409C-BE32-E72D297353CC}">
              <c16:uniqueId val="{00000000-FFF3-430F-859B-67FE8A0C8DEE}"/>
            </c:ext>
          </c:extLst>
        </c:ser>
        <c:ser>
          <c:idx val="1"/>
          <c:order val="1"/>
          <c:tx>
            <c:strRef>
              <c:f>Sheet1!$V$1:$V$2</c:f>
              <c:strCache>
                <c:ptCount val="2"/>
                <c:pt idx="0">
                  <c:v>Revenue</c:v>
                </c:pt>
                <c:pt idx="1">
                  <c:v>Ground</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numRef>
              <c:f>Sheet1!$T$3:$T$11</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Sheet1!$V$3:$V$11</c:f>
              <c:numCache>
                <c:formatCode>_("$"* #,##0_);_("$"* \(#,##0\);_("$"* "-"??_);_(@_)</c:formatCode>
                <c:ptCount val="9"/>
                <c:pt idx="0">
                  <c:v>7439</c:v>
                </c:pt>
                <c:pt idx="1">
                  <c:v>8485</c:v>
                </c:pt>
                <c:pt idx="2">
                  <c:v>9573</c:v>
                </c:pt>
                <c:pt idx="3">
                  <c:v>10578</c:v>
                </c:pt>
                <c:pt idx="4">
                  <c:v>11617</c:v>
                </c:pt>
                <c:pt idx="5">
                  <c:v>12984</c:v>
                </c:pt>
                <c:pt idx="6">
                  <c:v>15051</c:v>
                </c:pt>
                <c:pt idx="7">
                  <c:v>16503</c:v>
                </c:pt>
                <c:pt idx="8">
                  <c:v>18395</c:v>
                </c:pt>
              </c:numCache>
            </c:numRef>
          </c:val>
          <c:extLst>
            <c:ext xmlns:c16="http://schemas.microsoft.com/office/drawing/2014/chart" uri="{C3380CC4-5D6E-409C-BE32-E72D297353CC}">
              <c16:uniqueId val="{00000001-FFF3-430F-859B-67FE8A0C8DEE}"/>
            </c:ext>
          </c:extLst>
        </c:ser>
        <c:dLbls>
          <c:showLegendKey val="0"/>
          <c:showVal val="0"/>
          <c:showCatName val="0"/>
          <c:showSerName val="0"/>
          <c:showPercent val="0"/>
          <c:showBubbleSize val="0"/>
        </c:dLbls>
        <c:gapWidth val="150"/>
        <c:axId val="680954568"/>
        <c:axId val="680958176"/>
      </c:barChart>
      <c:lineChart>
        <c:grouping val="standard"/>
        <c:varyColors val="0"/>
        <c:ser>
          <c:idx val="2"/>
          <c:order val="2"/>
          <c:tx>
            <c:strRef>
              <c:f>Sheet1!$W$1:$W$2</c:f>
              <c:strCache>
                <c:ptCount val="2"/>
                <c:pt idx="0">
                  <c:v>Operating Income</c:v>
                </c:pt>
                <c:pt idx="1">
                  <c:v>Express</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numRef>
              <c:f>Sheet1!$T$3:$T$11</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Sheet1!$W$3:$W$11</c:f>
              <c:numCache>
                <c:formatCode>0</c:formatCode>
                <c:ptCount val="9"/>
                <c:pt idx="0" formatCode="General">
                  <c:v>100</c:v>
                </c:pt>
                <c:pt idx="1">
                  <c:v>108.96184560780836</c:v>
                </c:pt>
                <c:pt idx="2">
                  <c:v>111.80124223602483</c:v>
                </c:pt>
                <c:pt idx="3">
                  <c:v>82.431233362910376</c:v>
                </c:pt>
                <c:pt idx="4">
                  <c:v>126.70807453416148</c:v>
                </c:pt>
                <c:pt idx="5">
                  <c:v>140.55013309671696</c:v>
                </c:pt>
                <c:pt idx="6">
                  <c:v>223.51375332741793</c:v>
                </c:pt>
                <c:pt idx="7">
                  <c:v>211.18012422360249</c:v>
                </c:pt>
                <c:pt idx="8">
                  <c:v>186.77905944986691</c:v>
                </c:pt>
              </c:numCache>
            </c:numRef>
          </c:val>
          <c:smooth val="0"/>
          <c:extLst>
            <c:ext xmlns:c16="http://schemas.microsoft.com/office/drawing/2014/chart" uri="{C3380CC4-5D6E-409C-BE32-E72D297353CC}">
              <c16:uniqueId val="{00000002-FFF3-430F-859B-67FE8A0C8DEE}"/>
            </c:ext>
          </c:extLst>
        </c:ser>
        <c:ser>
          <c:idx val="3"/>
          <c:order val="3"/>
          <c:tx>
            <c:strRef>
              <c:f>Sheet1!$X$1:$X$2</c:f>
              <c:strCache>
                <c:ptCount val="2"/>
                <c:pt idx="0">
                  <c:v>Operating Income</c:v>
                </c:pt>
                <c:pt idx="1">
                  <c:v>Ground</c:v>
                </c:pt>
              </c:strCache>
            </c:strRef>
          </c:tx>
          <c:spPr>
            <a:ln w="34925" cap="rnd">
              <a:solidFill>
                <a:schemeClr val="accent4"/>
              </a:solidFill>
              <a:round/>
            </a:ln>
            <a:effectLst>
              <a:outerShdw blurRad="57150" dist="19050" dir="5400000" algn="ctr" rotWithShape="0">
                <a:srgbClr val="000000">
                  <a:alpha val="63000"/>
                </a:srgbClr>
              </a:outerShdw>
            </a:effectLst>
          </c:spPr>
          <c:marker>
            <c:symbol val="none"/>
          </c:marker>
          <c:cat>
            <c:numRef>
              <c:f>Sheet1!$T$3:$T$11</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Sheet1!$X$3:$X$11</c:f>
              <c:numCache>
                <c:formatCode>0</c:formatCode>
                <c:ptCount val="9"/>
                <c:pt idx="0" formatCode="General">
                  <c:v>100</c:v>
                </c:pt>
                <c:pt idx="1">
                  <c:v>129.39453125</c:v>
                </c:pt>
                <c:pt idx="2">
                  <c:v>172.265625</c:v>
                </c:pt>
                <c:pt idx="3">
                  <c:v>181.54296875</c:v>
                </c:pt>
                <c:pt idx="4">
                  <c:v>197.36328125</c:v>
                </c:pt>
                <c:pt idx="5">
                  <c:v>212.109375</c:v>
                </c:pt>
                <c:pt idx="6">
                  <c:v>218.75</c:v>
                </c:pt>
                <c:pt idx="7">
                  <c:v>219.04296875</c:v>
                </c:pt>
                <c:pt idx="8">
                  <c:v>246.97265625</c:v>
                </c:pt>
              </c:numCache>
            </c:numRef>
          </c:val>
          <c:smooth val="0"/>
          <c:extLst>
            <c:ext xmlns:c16="http://schemas.microsoft.com/office/drawing/2014/chart" uri="{C3380CC4-5D6E-409C-BE32-E72D297353CC}">
              <c16:uniqueId val="{00000003-FFF3-430F-859B-67FE8A0C8DEE}"/>
            </c:ext>
          </c:extLst>
        </c:ser>
        <c:dLbls>
          <c:showLegendKey val="0"/>
          <c:showVal val="0"/>
          <c:showCatName val="0"/>
          <c:showSerName val="0"/>
          <c:showPercent val="0"/>
          <c:showBubbleSize val="0"/>
        </c:dLbls>
        <c:marker val="1"/>
        <c:smooth val="0"/>
        <c:axId val="684625376"/>
        <c:axId val="684623080"/>
      </c:lineChart>
      <c:catAx>
        <c:axId val="68095456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80958176"/>
        <c:crosses val="autoZero"/>
        <c:auto val="1"/>
        <c:lblAlgn val="ctr"/>
        <c:lblOffset val="100"/>
        <c:noMultiLvlLbl val="0"/>
      </c:catAx>
      <c:valAx>
        <c:axId val="680958176"/>
        <c:scaling>
          <c:orientation val="minMax"/>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r>
                  <a:rPr lang="en-US"/>
                  <a:t>Revenue ($Millions)</a:t>
                </a:r>
              </a:p>
            </c:rich>
          </c:tx>
          <c:overlay val="0"/>
          <c:spPr>
            <a:noFill/>
            <a:ln>
              <a:noFill/>
            </a:ln>
            <a:effectLst/>
          </c:spPr>
          <c:txPr>
            <a:bodyPr rot="-540000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endParaRPr lang="en-US"/>
            </a:p>
          </c:txPr>
        </c:title>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80954568"/>
        <c:crosses val="autoZero"/>
        <c:crossBetween val="between"/>
      </c:valAx>
      <c:valAx>
        <c:axId val="684623080"/>
        <c:scaling>
          <c:orientation val="minMax"/>
        </c:scaling>
        <c:delete val="0"/>
        <c:axPos val="r"/>
        <c:title>
          <c:tx>
            <c:rich>
              <a:bodyPr rot="-540000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r>
                  <a:rPr lang="en-US"/>
                  <a:t>Operating Income (Indexed to 2010)</a:t>
                </a:r>
              </a:p>
            </c:rich>
          </c:tx>
          <c:overlay val="0"/>
          <c:spPr>
            <a:noFill/>
            <a:ln>
              <a:noFill/>
            </a:ln>
            <a:effectLst/>
          </c:spPr>
          <c:txPr>
            <a:bodyPr rot="-540000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84625376"/>
        <c:crosses val="max"/>
        <c:crossBetween val="between"/>
      </c:valAx>
      <c:catAx>
        <c:axId val="684625376"/>
        <c:scaling>
          <c:orientation val="minMax"/>
        </c:scaling>
        <c:delete val="1"/>
        <c:axPos val="b"/>
        <c:numFmt formatCode="General" sourceLinked="1"/>
        <c:majorTickMark val="none"/>
        <c:minorTickMark val="none"/>
        <c:tickLblPos val="nextTo"/>
        <c:crossAx val="68462308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1A8936-9575-4A7B-96FF-759D075096BF}" type="datetimeFigureOut">
              <a:rPr lang="en-US" smtClean="0"/>
              <a:pPr/>
              <a:t>6/1/2019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2B0A10-6CCD-44B8-ADDC-B8A3B3A8A373}" type="slidenum">
              <a:rPr lang="en-US" smtClean="0"/>
              <a:pPr/>
              <a:t>‹#›</a:t>
            </a:fld>
            <a:endParaRPr lang="en-US"/>
          </a:p>
        </p:txBody>
      </p:sp>
    </p:spTree>
    <p:extLst>
      <p:ext uri="{BB962C8B-B14F-4D97-AF65-F5344CB8AC3E}">
        <p14:creationId xmlns:p14="http://schemas.microsoft.com/office/powerpoint/2010/main" val="2905026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Our increasingly urbanized population poses challenges for “first mile” and “last mile” freight movements</a:t>
            </a:r>
            <a:r>
              <a:rPr lang="en-US" dirty="0"/>
              <a:t>. </a:t>
            </a:r>
          </a:p>
          <a:p>
            <a:endParaRPr lang="en-US" dirty="0"/>
          </a:p>
          <a:p>
            <a:r>
              <a:rPr lang="en-US" dirty="0"/>
              <a:t>Freight demand is expected to be concentrated in the large metropolitan areas where America’s population is growing the fastest. Congestion in several metropolitan population centers is already severe and could become more extreme. Increasing freight demand in these densely populated areas will complicate “first mile” movement of goods out of ports and the “last mile” movement of goods from freight hubs to their final destinations, which is often the least efficient portion of the supply chain for many consumer goods.</a:t>
            </a:r>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2</a:t>
            </a:fld>
            <a:endParaRPr lang="en-US"/>
          </a:p>
        </p:txBody>
      </p:sp>
    </p:spTree>
    <p:extLst>
      <p:ext uri="{BB962C8B-B14F-4D97-AF65-F5344CB8AC3E}">
        <p14:creationId xmlns:p14="http://schemas.microsoft.com/office/powerpoint/2010/main" val="12383589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30059" y="220805"/>
            <a:ext cx="7293571" cy="2485136"/>
          </a:xfrm>
        </p:spPr>
        <p:txBody>
          <a:bodyPr/>
          <a:lstStyle>
            <a:lvl1pPr algn="r">
              <a:defRPr sz="4400" b="0">
                <a:solidFill>
                  <a:srgbClr val="3E4D54"/>
                </a:solidFill>
                <a:latin typeface="+mn-lt"/>
              </a:defRPr>
            </a:lvl1pPr>
          </a:lstStyle>
          <a:p>
            <a:r>
              <a:rPr lang="en-US"/>
              <a:t>Click to edit Master title style</a:t>
            </a:r>
            <a:endParaRPr lang="en-US" dirty="0"/>
          </a:p>
        </p:txBody>
      </p:sp>
      <p:sp>
        <p:nvSpPr>
          <p:cNvPr id="7" name="TextBox 6"/>
          <p:cNvSpPr txBox="1"/>
          <p:nvPr/>
        </p:nvSpPr>
        <p:spPr>
          <a:xfrm>
            <a:off x="1211109" y="2800211"/>
            <a:ext cx="10712521" cy="3147015"/>
          </a:xfrm>
          <a:prstGeom prst="rect">
            <a:avLst/>
          </a:prstGeom>
          <a:noFill/>
        </p:spPr>
        <p:txBody>
          <a:bodyPr wrap="square" rtlCol="0">
            <a:spAutoFit/>
          </a:bodyPr>
          <a:lstStyle/>
          <a:p>
            <a:pPr algn="r">
              <a:spcAft>
                <a:spcPts val="7500"/>
              </a:spcAft>
            </a:pPr>
            <a:r>
              <a:rPr lang="en-US" sz="1400" i="1" dirty="0">
                <a:solidFill>
                  <a:srgbClr val="3E4D54"/>
                </a:solidFill>
                <a:latin typeface="Arial Narrow"/>
              </a:rPr>
              <a:t>presented to</a:t>
            </a:r>
          </a:p>
          <a:p>
            <a:pPr algn="r"/>
            <a:r>
              <a:rPr lang="en-US" sz="1400" i="1" dirty="0">
                <a:solidFill>
                  <a:srgbClr val="3E4D54"/>
                </a:solidFill>
                <a:latin typeface="Arial Narrow"/>
              </a:rPr>
              <a:t>presented by</a:t>
            </a:r>
          </a:p>
          <a:p>
            <a:pPr algn="r"/>
            <a:endParaRPr lang="en-US" sz="1800" dirty="0">
              <a:solidFill>
                <a:srgbClr val="3E4D54"/>
              </a:solidFill>
              <a:latin typeface="Arial Narrow"/>
            </a:endParaRPr>
          </a:p>
          <a:p>
            <a:pPr algn="r"/>
            <a:endParaRPr lang="en-US" sz="1800" dirty="0">
              <a:solidFill>
                <a:srgbClr val="3E4D54"/>
              </a:solidFill>
              <a:latin typeface="Arial Narrow"/>
            </a:endParaRPr>
          </a:p>
          <a:p>
            <a:pPr algn="r"/>
            <a:endParaRPr lang="en-US" sz="1800" dirty="0">
              <a:solidFill>
                <a:srgbClr val="3E4D54"/>
              </a:solidFill>
              <a:latin typeface="Arial Narrow"/>
            </a:endParaRPr>
          </a:p>
          <a:p>
            <a:pPr algn="r"/>
            <a:endParaRPr lang="en-US" sz="1800" dirty="0">
              <a:solidFill>
                <a:srgbClr val="3E4D54"/>
              </a:solidFill>
              <a:latin typeface="Arial Narrow"/>
            </a:endParaRPr>
          </a:p>
          <a:p>
            <a:pPr algn="r"/>
            <a:endParaRPr lang="en-US" sz="1800" dirty="0">
              <a:solidFill>
                <a:srgbClr val="3E4D54"/>
              </a:solidFill>
              <a:latin typeface="Arial Narrow"/>
            </a:endParaRPr>
          </a:p>
          <a:p>
            <a:pPr algn="r"/>
            <a:endParaRPr lang="en-US" sz="1800" dirty="0">
              <a:solidFill>
                <a:srgbClr val="3E4D54"/>
              </a:solidFill>
              <a:latin typeface="Arial Narrow"/>
            </a:endParaRPr>
          </a:p>
        </p:txBody>
      </p:sp>
      <p:sp>
        <p:nvSpPr>
          <p:cNvPr id="9" name="Text Placeholder 8"/>
          <p:cNvSpPr>
            <a:spLocks noGrp="1"/>
          </p:cNvSpPr>
          <p:nvPr>
            <p:ph type="body" sz="quarter" idx="10" hasCustomPrompt="1"/>
          </p:nvPr>
        </p:nvSpPr>
        <p:spPr>
          <a:xfrm>
            <a:off x="4630059" y="3057724"/>
            <a:ext cx="7337115" cy="470931"/>
          </a:xfrm>
        </p:spPr>
        <p:txBody>
          <a:bodyPr>
            <a:normAutofit/>
          </a:bodyPr>
          <a:lstStyle>
            <a:lvl1pPr algn="r">
              <a:buFontTx/>
              <a:buNone/>
              <a:defRPr sz="2400">
                <a:solidFill>
                  <a:srgbClr val="3E4D54"/>
                </a:solidFill>
                <a:latin typeface="+mj-lt"/>
              </a:defRPr>
            </a:lvl1pPr>
          </a:lstStyle>
          <a:p>
            <a:pPr lvl="0"/>
            <a:r>
              <a:rPr lang="en-US" sz="2400" dirty="0"/>
              <a:t>Client Name</a:t>
            </a:r>
            <a:endParaRPr lang="en-US" dirty="0"/>
          </a:p>
        </p:txBody>
      </p:sp>
      <p:sp>
        <p:nvSpPr>
          <p:cNvPr id="11" name="Text Placeholder 10"/>
          <p:cNvSpPr>
            <a:spLocks noGrp="1"/>
          </p:cNvSpPr>
          <p:nvPr>
            <p:ph type="body" sz="quarter" idx="11" hasCustomPrompt="1"/>
          </p:nvPr>
        </p:nvSpPr>
        <p:spPr>
          <a:xfrm>
            <a:off x="375917" y="6425746"/>
            <a:ext cx="2476500" cy="377825"/>
          </a:xfrm>
        </p:spPr>
        <p:txBody>
          <a:bodyPr>
            <a:normAutofit/>
          </a:bodyPr>
          <a:lstStyle>
            <a:lvl1pPr>
              <a:buFontTx/>
              <a:buNone/>
              <a:defRPr sz="1600">
                <a:solidFill>
                  <a:srgbClr val="3E4D54"/>
                </a:solidFill>
                <a:latin typeface="+mj-lt"/>
              </a:defRPr>
            </a:lvl1pPr>
          </a:lstStyle>
          <a:p>
            <a:pPr lvl="0"/>
            <a:r>
              <a:rPr lang="en-US" dirty="0"/>
              <a:t>Date</a:t>
            </a:r>
          </a:p>
        </p:txBody>
      </p:sp>
      <p:sp>
        <p:nvSpPr>
          <p:cNvPr id="13" name="Text Placeholder 12"/>
          <p:cNvSpPr>
            <a:spLocks noGrp="1"/>
          </p:cNvSpPr>
          <p:nvPr>
            <p:ph type="body" sz="quarter" idx="12" hasCustomPrompt="1"/>
          </p:nvPr>
        </p:nvSpPr>
        <p:spPr>
          <a:xfrm>
            <a:off x="8561456" y="4251751"/>
            <a:ext cx="3405717" cy="989096"/>
          </a:xfrm>
        </p:spPr>
        <p:txBody>
          <a:bodyPr>
            <a:noAutofit/>
          </a:bodyPr>
          <a:lstStyle>
            <a:lvl1pPr algn="r">
              <a:buFontTx/>
              <a:buNone/>
              <a:defRPr sz="1600" baseline="0">
                <a:solidFill>
                  <a:srgbClr val="3E4D54"/>
                </a:solidFill>
                <a:latin typeface="+mj-lt"/>
              </a:defRPr>
            </a:lvl1pPr>
          </a:lstStyle>
          <a:p>
            <a:pPr lvl="0"/>
            <a:r>
              <a:rPr lang="en-US" dirty="0"/>
              <a:t>Presenters Name(s)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66021" y="5341815"/>
            <a:ext cx="3657608" cy="1344171"/>
          </a:xfrm>
          <a:prstGeom prst="rect">
            <a:avLst/>
          </a:prstGeom>
        </p:spPr>
      </p:pic>
      <p:grpSp>
        <p:nvGrpSpPr>
          <p:cNvPr id="17" name="Group 16"/>
          <p:cNvGrpSpPr/>
          <p:nvPr/>
        </p:nvGrpSpPr>
        <p:grpSpPr>
          <a:xfrm>
            <a:off x="0" y="0"/>
            <a:ext cx="286139" cy="6866627"/>
            <a:chOff x="211639" y="0"/>
            <a:chExt cx="214604" cy="6866627"/>
          </a:xfrm>
        </p:grpSpPr>
        <p:sp>
          <p:nvSpPr>
            <p:cNvPr id="18" name="Rectangle 17"/>
            <p:cNvSpPr/>
            <p:nvPr/>
          </p:nvSpPr>
          <p:spPr>
            <a:xfrm>
              <a:off x="211639" y="0"/>
              <a:ext cx="214604" cy="1797603"/>
            </a:xfrm>
            <a:prstGeom prst="rect">
              <a:avLst/>
            </a:prstGeom>
            <a:solidFill>
              <a:srgbClr val="26A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ectangle 18"/>
            <p:cNvSpPr/>
            <p:nvPr/>
          </p:nvSpPr>
          <p:spPr>
            <a:xfrm>
              <a:off x="211639" y="1797603"/>
              <a:ext cx="214604" cy="1635711"/>
            </a:xfrm>
            <a:prstGeom prst="rect">
              <a:avLst/>
            </a:prstGeom>
            <a:solidFill>
              <a:srgbClr val="1C93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Rectangle 19"/>
            <p:cNvSpPr/>
            <p:nvPr/>
          </p:nvSpPr>
          <p:spPr>
            <a:xfrm>
              <a:off x="211639" y="3433314"/>
              <a:ext cx="214604" cy="165087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Rectangle 20"/>
            <p:cNvSpPr/>
            <p:nvPr/>
          </p:nvSpPr>
          <p:spPr>
            <a:xfrm>
              <a:off x="211639" y="5084190"/>
              <a:ext cx="214604" cy="1782437"/>
            </a:xfrm>
            <a:prstGeom prst="rect">
              <a:avLst/>
            </a:prstGeom>
            <a:solidFill>
              <a:srgbClr val="97C3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351505463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spcBef>
                <a:spcPts val="24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6EFA8406-D672-4E03-9ABF-F4A7E3A351AA}" type="slidenum">
              <a:rPr lang="en-US" smtClean="0">
                <a:solidFill>
                  <a:srgbClr val="3F4D55">
                    <a:tint val="75000"/>
                  </a:srgbClr>
                </a:solidFill>
              </a:rPr>
              <a:pPr/>
              <a:t>‹#›</a:t>
            </a:fld>
            <a:endParaRPr lang="en-US">
              <a:solidFill>
                <a:srgbClr val="3F4D55">
                  <a:tint val="75000"/>
                </a:srgbClr>
              </a:solidFill>
            </a:endParaRPr>
          </a:p>
        </p:txBody>
      </p:sp>
      <p:sp>
        <p:nvSpPr>
          <p:cNvPr id="4" name="Rectangle 3"/>
          <p:cNvSpPr/>
          <p:nvPr/>
        </p:nvSpPr>
        <p:spPr>
          <a:xfrm>
            <a:off x="609601" y="1480456"/>
            <a:ext cx="10995569" cy="27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402638081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6EFA8406-D672-4E03-9ABF-F4A7E3A351AA}" type="slidenum">
              <a:rPr lang="en-US" smtClean="0">
                <a:solidFill>
                  <a:srgbClr val="3F4D55">
                    <a:tint val="75000"/>
                  </a:srgbClr>
                </a:solidFill>
              </a:rPr>
              <a:pPr/>
              <a:t>‹#›</a:t>
            </a:fld>
            <a:endParaRPr lang="en-US">
              <a:solidFill>
                <a:srgbClr val="3F4D55">
                  <a:tint val="75000"/>
                </a:srgbClr>
              </a:solidFill>
            </a:endParaRPr>
          </a:p>
        </p:txBody>
      </p:sp>
      <p:sp>
        <p:nvSpPr>
          <p:cNvPr id="8" name="Rectangle 7"/>
          <p:cNvSpPr/>
          <p:nvPr/>
        </p:nvSpPr>
        <p:spPr>
          <a:xfrm>
            <a:off x="609601" y="1480456"/>
            <a:ext cx="10995569" cy="27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46438775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5"/>
          <p:cNvSpPr>
            <a:spLocks noGrp="1"/>
          </p:cNvSpPr>
          <p:nvPr>
            <p:ph type="sldNum" sz="quarter" idx="4"/>
          </p:nvPr>
        </p:nvSpPr>
        <p:spPr>
          <a:xfrm>
            <a:off x="495808" y="6490354"/>
            <a:ext cx="8859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A8406-D672-4E03-9ABF-F4A7E3A351AA}" type="slidenum">
              <a:rPr lang="en-US" smtClean="0">
                <a:solidFill>
                  <a:srgbClr val="3F4D55">
                    <a:tint val="75000"/>
                  </a:srgbClr>
                </a:solidFill>
              </a:rPr>
              <a:pPr/>
              <a:t>‹#›</a:t>
            </a:fld>
            <a:endParaRPr lang="en-US" dirty="0">
              <a:solidFill>
                <a:srgbClr val="3F4D55">
                  <a:tint val="75000"/>
                </a:srgbClr>
              </a:solidFill>
            </a:endParaRPr>
          </a:p>
        </p:txBody>
      </p:sp>
      <p:sp>
        <p:nvSpPr>
          <p:cNvPr id="6" name="Rectangle 5"/>
          <p:cNvSpPr/>
          <p:nvPr/>
        </p:nvSpPr>
        <p:spPr>
          <a:xfrm>
            <a:off x="609601" y="1480456"/>
            <a:ext cx="10995569" cy="27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1152379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a:t>
            </a:fld>
            <a:endParaRPr lang="en-US">
              <a:solidFill>
                <a:srgbClr val="3F4D55">
                  <a:tint val="75000"/>
                </a:srgbClr>
              </a:solidFill>
            </a:endParaRPr>
          </a:p>
        </p:txBody>
      </p:sp>
    </p:spTree>
    <p:extLst>
      <p:ext uri="{BB962C8B-B14F-4D97-AF65-F5344CB8AC3E}">
        <p14:creationId xmlns:p14="http://schemas.microsoft.com/office/powerpoint/2010/main" val="336574895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sp>
        <p:nvSpPr>
          <p:cNvPr id="2" name="Title 1"/>
          <p:cNvSpPr>
            <a:spLocks noGrp="1"/>
          </p:cNvSpPr>
          <p:nvPr>
            <p:ph type="title"/>
          </p:nvPr>
        </p:nvSpPr>
        <p:spPr>
          <a:xfrm>
            <a:off x="914400" y="1782148"/>
            <a:ext cx="10363200" cy="3275044"/>
          </a:xfrm>
        </p:spPr>
        <p:txBody>
          <a:bodyPr anchor="ctr" anchorCtr="0"/>
          <a:lstStyle>
            <a:lvl1pPr algn="ctr">
              <a:defRPr sz="3600" b="1" cap="all"/>
            </a:lvl1pPr>
          </a:lstStyle>
          <a:p>
            <a:r>
              <a:rPr lang="en-US"/>
              <a:t>Click to edit Master title style</a:t>
            </a:r>
            <a:endParaRPr lang="en-US" dirty="0"/>
          </a:p>
        </p:txBody>
      </p:sp>
    </p:spTree>
    <p:extLst>
      <p:ext uri="{BB962C8B-B14F-4D97-AF65-F5344CB8AC3E}">
        <p14:creationId xmlns:p14="http://schemas.microsoft.com/office/powerpoint/2010/main" val="254654877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p:nvSpPr>
        <p:spPr>
          <a:xfrm>
            <a:off x="970384" y="1567543"/>
            <a:ext cx="10383416" cy="3231654"/>
          </a:xfrm>
          <a:prstGeom prst="rect">
            <a:avLst/>
          </a:prstGeom>
          <a:noFill/>
        </p:spPr>
        <p:txBody>
          <a:bodyPr wrap="square" rtlCol="0">
            <a:spAutoFit/>
          </a:bodyPr>
          <a:lstStyle/>
          <a:p>
            <a:pPr algn="ctr"/>
            <a:r>
              <a:rPr lang="en-US" sz="3600" dirty="0"/>
              <a:t>Included in this template are 4 layouts.</a:t>
            </a:r>
          </a:p>
          <a:p>
            <a:pPr algn="ctr"/>
            <a:endParaRPr lang="en-US" sz="2800" dirty="0"/>
          </a:p>
          <a:p>
            <a:pPr algn="ctr"/>
            <a:r>
              <a:rPr lang="en-US" sz="2800" dirty="0"/>
              <a:t>To</a:t>
            </a:r>
            <a:r>
              <a:rPr lang="en-US" sz="2800" baseline="0" dirty="0"/>
              <a:t> begin, select the desired look from the “Layouts” drop down next to the “New Slide” drop down.   </a:t>
            </a:r>
          </a:p>
          <a:p>
            <a:pPr algn="ctr"/>
            <a:endParaRPr lang="en-US" sz="2800" baseline="0" dirty="0"/>
          </a:p>
          <a:p>
            <a:pPr algn="ctr"/>
            <a:r>
              <a:rPr lang="en-US" sz="2800" baseline="0" dirty="0"/>
              <a:t>Each design is intended to be used independently, do not mix and match from the different looks.</a:t>
            </a:r>
            <a:endParaRPr lang="en-US" sz="2800" dirty="0"/>
          </a:p>
        </p:txBody>
      </p:sp>
    </p:spTree>
    <p:extLst>
      <p:ext uri="{BB962C8B-B14F-4D97-AF65-F5344CB8AC3E}">
        <p14:creationId xmlns:p14="http://schemas.microsoft.com/office/powerpoint/2010/main" val="320965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778"/>
            <a:ext cx="10972800" cy="1453578"/>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807029"/>
            <a:ext cx="10972800" cy="431913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495808" y="6490354"/>
            <a:ext cx="8859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A8406-D672-4E03-9ABF-F4A7E3A351AA}" type="slidenum">
              <a:rPr lang="en-US" smtClean="0">
                <a:solidFill>
                  <a:srgbClr val="3F4D55">
                    <a:tint val="75000"/>
                  </a:srgbClr>
                </a:solidFill>
              </a:rPr>
              <a:pPr/>
              <a:t>‹#›</a:t>
            </a:fld>
            <a:endParaRPr lang="en-US" dirty="0">
              <a:solidFill>
                <a:srgbClr val="3F4D55">
                  <a:tint val="75000"/>
                </a:srgbClr>
              </a:solidFill>
            </a:endParaRPr>
          </a:p>
        </p:txBody>
      </p:sp>
      <p:grpSp>
        <p:nvGrpSpPr>
          <p:cNvPr id="11" name="Group 10"/>
          <p:cNvGrpSpPr/>
          <p:nvPr/>
        </p:nvGrpSpPr>
        <p:grpSpPr>
          <a:xfrm>
            <a:off x="0" y="0"/>
            <a:ext cx="286139" cy="6866627"/>
            <a:chOff x="211639" y="0"/>
            <a:chExt cx="214604" cy="6866627"/>
          </a:xfrm>
        </p:grpSpPr>
        <p:sp>
          <p:nvSpPr>
            <p:cNvPr id="5" name="Rectangle 4"/>
            <p:cNvSpPr/>
            <p:nvPr/>
          </p:nvSpPr>
          <p:spPr>
            <a:xfrm>
              <a:off x="211639" y="0"/>
              <a:ext cx="214604" cy="1797603"/>
            </a:xfrm>
            <a:prstGeom prst="rect">
              <a:avLst/>
            </a:prstGeom>
            <a:solidFill>
              <a:srgbClr val="26A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p:nvSpPr>
          <p:spPr>
            <a:xfrm>
              <a:off x="211639" y="1797603"/>
              <a:ext cx="214604" cy="1635711"/>
            </a:xfrm>
            <a:prstGeom prst="rect">
              <a:avLst/>
            </a:prstGeom>
            <a:solidFill>
              <a:srgbClr val="1C93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211639" y="3433314"/>
              <a:ext cx="214604" cy="165087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211639" y="5084190"/>
              <a:ext cx="214604" cy="1782437"/>
            </a:xfrm>
            <a:prstGeom prst="rect">
              <a:avLst/>
            </a:prstGeom>
            <a:solidFill>
              <a:srgbClr val="97C3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416538" y="6340620"/>
            <a:ext cx="3165863" cy="356617"/>
          </a:xfrm>
          <a:prstGeom prst="rect">
            <a:avLst/>
          </a:prstGeom>
        </p:spPr>
      </p:pic>
    </p:spTree>
    <p:extLst>
      <p:ext uri="{BB962C8B-B14F-4D97-AF65-F5344CB8AC3E}">
        <p14:creationId xmlns:p14="http://schemas.microsoft.com/office/powerpoint/2010/main" val="4120066262"/>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Lst>
  <p:hf hdr="0" ftr="0" dt="0"/>
  <p:txStyles>
    <p:titleStyle>
      <a:lvl1pPr algn="r" defTabSz="914400" rtl="0" eaLnBrk="1" latinLnBrk="0" hangingPunct="1">
        <a:spcBef>
          <a:spcPct val="0"/>
        </a:spcBef>
        <a:buNone/>
        <a:defRPr sz="4000" b="0" i="1" kern="1200">
          <a:solidFill>
            <a:srgbClr val="3E4D54"/>
          </a:solidFill>
          <a:latin typeface="+mn-lt"/>
          <a:ea typeface="+mj-ea"/>
          <a:cs typeface="Arial" pitchFamily="34" charset="0"/>
        </a:defRPr>
      </a:lvl1pPr>
    </p:titleStyle>
    <p:bodyStyle>
      <a:lvl1pPr marL="342900" indent="-342900" algn="l" defTabSz="914400" rtl="0" eaLnBrk="1" latinLnBrk="0" hangingPunct="1">
        <a:spcBef>
          <a:spcPts val="2400"/>
        </a:spcBef>
        <a:buFontTx/>
        <a:buBlip>
          <a:blip r:embed="rId10"/>
        </a:buBlip>
        <a:defRPr sz="2400" b="0" kern="1200">
          <a:solidFill>
            <a:srgbClr val="3E4D54"/>
          </a:solidFill>
          <a:latin typeface="Arial" pitchFamily="34" charset="0"/>
          <a:ea typeface="+mn-ea"/>
          <a:cs typeface="Arial" pitchFamily="34" charset="0"/>
        </a:defRPr>
      </a:lvl1pPr>
      <a:lvl2pPr marL="742950" indent="-285750" algn="l" defTabSz="914400" rtl="0" eaLnBrk="1" latinLnBrk="0" hangingPunct="1">
        <a:spcBef>
          <a:spcPts val="600"/>
        </a:spcBef>
        <a:buClr>
          <a:schemeClr val="accent6"/>
        </a:buClr>
        <a:buFont typeface="Arial" pitchFamily="34" charset="0"/>
        <a:buChar char="»"/>
        <a:defRPr sz="2200" b="0" kern="1200">
          <a:solidFill>
            <a:srgbClr val="3E4D54"/>
          </a:solidFill>
          <a:latin typeface="Arial" pitchFamily="34" charset="0"/>
          <a:ea typeface="+mn-ea"/>
          <a:cs typeface="Arial" pitchFamily="34" charset="0"/>
        </a:defRPr>
      </a:lvl2pPr>
      <a:lvl3pPr marL="1143000" indent="-228600" algn="l" defTabSz="914400" rtl="0" eaLnBrk="1" latinLnBrk="0" hangingPunct="1">
        <a:spcBef>
          <a:spcPts val="600"/>
        </a:spcBef>
        <a:buFont typeface="Arial" pitchFamily="34" charset="0"/>
        <a:buChar char="–"/>
        <a:defRPr sz="2200" b="0" kern="1200">
          <a:solidFill>
            <a:srgbClr val="3E4D54"/>
          </a:solidFill>
          <a:latin typeface="Arial" pitchFamily="34" charset="0"/>
          <a:ea typeface="+mn-ea"/>
          <a:cs typeface="Arial" pitchFamily="34" charset="0"/>
        </a:defRPr>
      </a:lvl3pPr>
      <a:lvl4pPr marL="1600200" indent="-228600" algn="l" defTabSz="914400" rtl="0" eaLnBrk="1" latinLnBrk="0" hangingPunct="1">
        <a:spcBef>
          <a:spcPts val="600"/>
        </a:spcBef>
        <a:buClr>
          <a:schemeClr val="accent1"/>
        </a:buClr>
        <a:buFont typeface="Arial" pitchFamily="34" charset="0"/>
        <a:buChar char="•"/>
        <a:defRPr sz="1800" b="0" kern="1200">
          <a:solidFill>
            <a:srgbClr val="3E4D54"/>
          </a:solidFill>
          <a:latin typeface="Arial" pitchFamily="34" charset="0"/>
          <a:ea typeface="+mn-ea"/>
          <a:cs typeface="Arial" pitchFamily="34" charset="0"/>
        </a:defRPr>
      </a:lvl4pPr>
      <a:lvl5pPr marL="2057400" indent="-228600" algn="l" defTabSz="914400" rtl="0" eaLnBrk="1" latinLnBrk="0" hangingPunct="1">
        <a:spcBef>
          <a:spcPts val="600"/>
        </a:spcBef>
        <a:buFont typeface="Wingdings" pitchFamily="2" charset="2"/>
        <a:buChar char="§"/>
        <a:defRPr sz="1800" b="0" kern="1200">
          <a:solidFill>
            <a:srgbClr val="3E4D54"/>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D0108-2971-4A9A-93ED-BBCB490AF7A0}" type="datetimeFigureOut">
              <a:rPr lang="en-US" smtClean="0"/>
              <a:t>6/1/2019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9702C-8D24-458A-B1AA-5E62E3CA5188}" type="slidenum">
              <a:rPr lang="en-US" smtClean="0"/>
              <a:t>‹#›</a:t>
            </a:fld>
            <a:endParaRPr lang="en-US"/>
          </a:p>
        </p:txBody>
      </p:sp>
    </p:spTree>
    <p:extLst>
      <p:ext uri="{BB962C8B-B14F-4D97-AF65-F5344CB8AC3E}">
        <p14:creationId xmlns:p14="http://schemas.microsoft.com/office/powerpoint/2010/main" val="2221789630"/>
      </p:ext>
    </p:extLst>
  </p:cSld>
  <p:clrMap bg1="lt1" tx1="dk1" bg2="lt2" tx2="dk2" accent1="accent1" accent2="accent2" accent3="accent3" accent4="accent4" accent5="accent5" accent6="accent6" hlink="hlink" folHlink="folHlink"/>
  <p:sldLayoutIdLst>
    <p:sldLayoutId id="214748365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Urban Freight Delivery</a:t>
            </a:r>
          </a:p>
        </p:txBody>
      </p:sp>
      <p:sp>
        <p:nvSpPr>
          <p:cNvPr id="3" name="Text Placeholder 2"/>
          <p:cNvSpPr>
            <a:spLocks noGrp="1"/>
          </p:cNvSpPr>
          <p:nvPr>
            <p:ph type="body" sz="quarter" idx="10"/>
          </p:nvPr>
        </p:nvSpPr>
        <p:spPr/>
        <p:txBody>
          <a:bodyPr/>
          <a:lstStyle/>
          <a:p>
            <a:r>
              <a:rPr lang="en-US" dirty="0"/>
              <a:t>TRB Planning Applications Conference</a:t>
            </a:r>
          </a:p>
        </p:txBody>
      </p:sp>
      <p:sp>
        <p:nvSpPr>
          <p:cNvPr id="4" name="Text Placeholder 3"/>
          <p:cNvSpPr>
            <a:spLocks noGrp="1"/>
          </p:cNvSpPr>
          <p:nvPr>
            <p:ph type="body" sz="quarter" idx="11"/>
          </p:nvPr>
        </p:nvSpPr>
        <p:spPr/>
        <p:txBody>
          <a:bodyPr/>
          <a:lstStyle/>
          <a:p>
            <a:r>
              <a:rPr lang="en-US" dirty="0"/>
              <a:t>June 2, 2019</a:t>
            </a:r>
          </a:p>
        </p:txBody>
      </p:sp>
      <p:sp>
        <p:nvSpPr>
          <p:cNvPr id="5" name="Text Placeholder 4"/>
          <p:cNvSpPr>
            <a:spLocks noGrp="1"/>
          </p:cNvSpPr>
          <p:nvPr>
            <p:ph type="body" sz="quarter" idx="12"/>
          </p:nvPr>
        </p:nvSpPr>
        <p:spPr/>
        <p:txBody>
          <a:bodyPr/>
          <a:lstStyle/>
          <a:p>
            <a:r>
              <a:rPr lang="en-US" dirty="0"/>
              <a:t>Krishnan Viswanathan</a:t>
            </a:r>
          </a:p>
        </p:txBody>
      </p:sp>
    </p:spTree>
    <p:extLst>
      <p:ext uri="{BB962C8B-B14F-4D97-AF65-F5344CB8AC3E}">
        <p14:creationId xmlns:p14="http://schemas.microsoft.com/office/powerpoint/2010/main" val="3392247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and Last Mile Delivery</a:t>
            </a:r>
          </a:p>
        </p:txBody>
      </p:sp>
      <p:sp>
        <p:nvSpPr>
          <p:cNvPr id="3" name="Slide Number Placeholder 2"/>
          <p:cNvSpPr>
            <a:spLocks noGrp="1"/>
          </p:cNvSpPr>
          <p:nvPr>
            <p:ph type="sldNum" sz="quarter" idx="4"/>
          </p:nvPr>
        </p:nvSpPr>
        <p:spPr/>
        <p:txBody>
          <a:bodyPr/>
          <a:lstStyle/>
          <a:p>
            <a:fld id="{6EFA8406-D672-4E03-9ABF-F4A7E3A351AA}" type="slidenum">
              <a:rPr lang="en-US" smtClean="0">
                <a:solidFill>
                  <a:srgbClr val="3F4D55">
                    <a:tint val="75000"/>
                  </a:srgbClr>
                </a:solidFill>
              </a:rPr>
              <a:pPr/>
              <a:t>2</a:t>
            </a:fld>
            <a:endParaRPr lang="en-US" dirty="0">
              <a:solidFill>
                <a:srgbClr val="3F4D55">
                  <a:tint val="75000"/>
                </a:srgbClr>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89314" y="1403043"/>
            <a:ext cx="7239000" cy="5443728"/>
          </a:xfrm>
          <a:prstGeom prst="rect">
            <a:avLst/>
          </a:prstGeom>
        </p:spPr>
      </p:pic>
      <p:sp>
        <p:nvSpPr>
          <p:cNvPr id="5" name="TextBox 4"/>
          <p:cNvSpPr txBox="1"/>
          <p:nvPr/>
        </p:nvSpPr>
        <p:spPr>
          <a:xfrm>
            <a:off x="5647174" y="6457294"/>
            <a:ext cx="1714957" cy="369332"/>
          </a:xfrm>
          <a:prstGeom prst="rect">
            <a:avLst/>
          </a:prstGeom>
          <a:noFill/>
        </p:spPr>
        <p:txBody>
          <a:bodyPr wrap="none" rtlCol="0">
            <a:spAutoFit/>
          </a:bodyPr>
          <a:lstStyle/>
          <a:p>
            <a:r>
              <a:rPr lang="en-US" dirty="0"/>
              <a:t>Source: FHWA</a:t>
            </a:r>
          </a:p>
        </p:txBody>
      </p:sp>
    </p:spTree>
    <p:extLst>
      <p:ext uri="{BB962C8B-B14F-4D97-AF65-F5344CB8AC3E}">
        <p14:creationId xmlns:p14="http://schemas.microsoft.com/office/powerpoint/2010/main" val="3932370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NHTS</a:t>
            </a:r>
          </a:p>
        </p:txBody>
      </p:sp>
      <p:sp>
        <p:nvSpPr>
          <p:cNvPr id="3" name="Slide Number Placeholder 2"/>
          <p:cNvSpPr>
            <a:spLocks noGrp="1"/>
          </p:cNvSpPr>
          <p:nvPr>
            <p:ph type="sldNum" sz="quarter" idx="4"/>
          </p:nvPr>
        </p:nvSpPr>
        <p:spPr/>
        <p:txBody>
          <a:bodyPr/>
          <a:lstStyle/>
          <a:p>
            <a:fld id="{6EFA8406-D672-4E03-9ABF-F4A7E3A351AA}" type="slidenum">
              <a:rPr lang="en-US" smtClean="0">
                <a:solidFill>
                  <a:srgbClr val="3F4D55">
                    <a:tint val="75000"/>
                  </a:srgbClr>
                </a:solidFill>
              </a:rPr>
              <a:pPr/>
              <a:t>3</a:t>
            </a:fld>
            <a:endParaRPr lang="en-US" dirty="0">
              <a:solidFill>
                <a:srgbClr val="3F4D55">
                  <a:tint val="75000"/>
                </a:srgbClr>
              </a:solidFill>
            </a:endParaRPr>
          </a:p>
        </p:txBody>
      </p:sp>
      <p:pic>
        <p:nvPicPr>
          <p:cNvPr id="4" name="Picture 3"/>
          <p:cNvPicPr>
            <a:picLocks noChangeAspect="1"/>
          </p:cNvPicPr>
          <p:nvPr/>
        </p:nvPicPr>
        <p:blipFill>
          <a:blip r:embed="rId2"/>
          <a:stretch>
            <a:fillRect/>
          </a:stretch>
        </p:blipFill>
        <p:spPr>
          <a:xfrm>
            <a:off x="1907178" y="1074872"/>
            <a:ext cx="7465994" cy="5168765"/>
          </a:xfrm>
          <a:prstGeom prst="rect">
            <a:avLst/>
          </a:prstGeom>
        </p:spPr>
      </p:pic>
      <p:sp>
        <p:nvSpPr>
          <p:cNvPr id="5" name="TextBox 4"/>
          <p:cNvSpPr txBox="1"/>
          <p:nvPr/>
        </p:nvSpPr>
        <p:spPr>
          <a:xfrm>
            <a:off x="1515291" y="6132596"/>
            <a:ext cx="8396979" cy="369332"/>
          </a:xfrm>
          <a:prstGeom prst="rect">
            <a:avLst/>
          </a:prstGeom>
          <a:noFill/>
        </p:spPr>
        <p:txBody>
          <a:bodyPr wrap="none" rtlCol="0">
            <a:spAutoFit/>
          </a:bodyPr>
          <a:lstStyle/>
          <a:p>
            <a:r>
              <a:rPr lang="en-US" dirty="0"/>
              <a:t>Source: </a:t>
            </a:r>
            <a:r>
              <a:rPr lang="en-US" dirty="0" err="1"/>
              <a:t>McGuckin</a:t>
            </a:r>
            <a:r>
              <a:rPr lang="en-US" dirty="0"/>
              <a:t>, N. “Summary of Travel Trends Findings from the 2017 NHTS”</a:t>
            </a:r>
          </a:p>
        </p:txBody>
      </p:sp>
    </p:spTree>
    <p:extLst>
      <p:ext uri="{BB962C8B-B14F-4D97-AF65-F5344CB8AC3E}">
        <p14:creationId xmlns:p14="http://schemas.microsoft.com/office/powerpoint/2010/main" val="2818837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NHTS</a:t>
            </a:r>
          </a:p>
        </p:txBody>
      </p:sp>
      <p:sp>
        <p:nvSpPr>
          <p:cNvPr id="3" name="Slide Number Placeholder 2"/>
          <p:cNvSpPr>
            <a:spLocks noGrp="1"/>
          </p:cNvSpPr>
          <p:nvPr>
            <p:ph type="sldNum" sz="quarter" idx="4"/>
          </p:nvPr>
        </p:nvSpPr>
        <p:spPr/>
        <p:txBody>
          <a:bodyPr/>
          <a:lstStyle/>
          <a:p>
            <a:fld id="{6EFA8406-D672-4E03-9ABF-F4A7E3A351AA}" type="slidenum">
              <a:rPr lang="en-US" smtClean="0">
                <a:solidFill>
                  <a:srgbClr val="3F4D55">
                    <a:tint val="75000"/>
                  </a:srgbClr>
                </a:solidFill>
              </a:rPr>
              <a:pPr/>
              <a:t>4</a:t>
            </a:fld>
            <a:endParaRPr lang="en-US" dirty="0">
              <a:solidFill>
                <a:srgbClr val="3F4D55">
                  <a:tint val="75000"/>
                </a:srgbClr>
              </a:solidFill>
            </a:endParaRPr>
          </a:p>
        </p:txBody>
      </p:sp>
      <p:pic>
        <p:nvPicPr>
          <p:cNvPr id="4" name="Picture 3"/>
          <p:cNvPicPr>
            <a:picLocks noChangeAspect="1"/>
          </p:cNvPicPr>
          <p:nvPr/>
        </p:nvPicPr>
        <p:blipFill>
          <a:blip r:embed="rId2"/>
          <a:stretch>
            <a:fillRect/>
          </a:stretch>
        </p:blipFill>
        <p:spPr>
          <a:xfrm>
            <a:off x="325834" y="468912"/>
            <a:ext cx="9782175" cy="5848350"/>
          </a:xfrm>
          <a:prstGeom prst="rect">
            <a:avLst/>
          </a:prstGeom>
        </p:spPr>
      </p:pic>
      <p:sp>
        <p:nvSpPr>
          <p:cNvPr id="5" name="TextBox 4"/>
          <p:cNvSpPr txBox="1"/>
          <p:nvPr/>
        </p:nvSpPr>
        <p:spPr>
          <a:xfrm>
            <a:off x="1515291" y="6132596"/>
            <a:ext cx="8396979" cy="369332"/>
          </a:xfrm>
          <a:prstGeom prst="rect">
            <a:avLst/>
          </a:prstGeom>
          <a:noFill/>
        </p:spPr>
        <p:txBody>
          <a:bodyPr wrap="none" rtlCol="0">
            <a:spAutoFit/>
          </a:bodyPr>
          <a:lstStyle/>
          <a:p>
            <a:r>
              <a:rPr lang="en-US" dirty="0"/>
              <a:t>Source: </a:t>
            </a:r>
            <a:r>
              <a:rPr lang="en-US" dirty="0" err="1"/>
              <a:t>McGuckin</a:t>
            </a:r>
            <a:r>
              <a:rPr lang="en-US" dirty="0"/>
              <a:t>, N. “Summary of Travel Trends Findings from the 2017 NHTS”</a:t>
            </a:r>
          </a:p>
        </p:txBody>
      </p:sp>
    </p:spTree>
    <p:extLst>
      <p:ext uri="{BB962C8B-B14F-4D97-AF65-F5344CB8AC3E}">
        <p14:creationId xmlns:p14="http://schemas.microsoft.com/office/powerpoint/2010/main" val="382086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778"/>
            <a:ext cx="10972800" cy="645858"/>
          </a:xfrm>
        </p:spPr>
        <p:txBody>
          <a:bodyPr/>
          <a:lstStyle/>
          <a:p>
            <a:r>
              <a:rPr lang="en-US" dirty="0"/>
              <a:t>Carriers</a:t>
            </a:r>
          </a:p>
        </p:txBody>
      </p:sp>
      <p:sp>
        <p:nvSpPr>
          <p:cNvPr id="3" name="Slide Number Placeholder 2"/>
          <p:cNvSpPr>
            <a:spLocks noGrp="1"/>
          </p:cNvSpPr>
          <p:nvPr>
            <p:ph type="sldNum" sz="quarter" idx="4"/>
          </p:nvPr>
        </p:nvSpPr>
        <p:spPr/>
        <p:txBody>
          <a:bodyPr/>
          <a:lstStyle/>
          <a:p>
            <a:fld id="{6EFA8406-D672-4E03-9ABF-F4A7E3A351AA}" type="slidenum">
              <a:rPr lang="en-US" smtClean="0">
                <a:solidFill>
                  <a:srgbClr val="3F4D55">
                    <a:tint val="75000"/>
                  </a:srgbClr>
                </a:solidFill>
              </a:rPr>
              <a:pPr/>
              <a:t>5</a:t>
            </a:fld>
            <a:endParaRPr lang="en-US" dirty="0">
              <a:solidFill>
                <a:srgbClr val="3F4D55">
                  <a:tint val="75000"/>
                </a:srgbClr>
              </a:solidFill>
            </a:endParaRPr>
          </a:p>
        </p:txBody>
      </p:sp>
      <p:graphicFrame>
        <p:nvGraphicFramePr>
          <p:cNvPr id="4" name="Chart 3"/>
          <p:cNvGraphicFramePr>
            <a:graphicFrameLocks noGrp="1"/>
          </p:cNvGraphicFramePr>
          <p:nvPr>
            <p:extLst>
              <p:ext uri="{D42A27DB-BD31-4B8C-83A1-F6EECF244321}">
                <p14:modId xmlns:p14="http://schemas.microsoft.com/office/powerpoint/2010/main" val="406322610"/>
              </p:ext>
            </p:extLst>
          </p:nvPr>
        </p:nvGraphicFramePr>
        <p:xfrm>
          <a:off x="1505485" y="721011"/>
          <a:ext cx="9016646" cy="5549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31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Understand these movements</a:t>
            </a:r>
          </a:p>
        </p:txBody>
      </p:sp>
      <p:sp>
        <p:nvSpPr>
          <p:cNvPr id="6" name="Content Placeholder 5"/>
          <p:cNvSpPr>
            <a:spLocks noGrp="1"/>
          </p:cNvSpPr>
          <p:nvPr>
            <p:ph idx="1"/>
          </p:nvPr>
        </p:nvSpPr>
        <p:spPr/>
        <p:txBody>
          <a:bodyPr/>
          <a:lstStyle/>
          <a:p>
            <a:r>
              <a:rPr lang="en-US" dirty="0"/>
              <a:t>Infrastructure Planning</a:t>
            </a:r>
          </a:p>
          <a:p>
            <a:r>
              <a:rPr lang="en-US" dirty="0"/>
              <a:t>Curb Usage</a:t>
            </a:r>
          </a:p>
          <a:p>
            <a:r>
              <a:rPr lang="en-US" dirty="0"/>
              <a:t>Air Quality</a:t>
            </a:r>
          </a:p>
          <a:p>
            <a:r>
              <a:rPr lang="en-US" dirty="0"/>
              <a:t>Pavement Conditions</a:t>
            </a:r>
          </a:p>
          <a:p>
            <a:r>
              <a:rPr lang="en-US" dirty="0"/>
              <a:t>Economic Development</a:t>
            </a:r>
          </a:p>
          <a:p>
            <a:r>
              <a:rPr lang="en-US"/>
              <a:t>Land Use</a:t>
            </a:r>
            <a:endParaRPr lang="en-US" dirty="0"/>
          </a:p>
        </p:txBody>
      </p:sp>
      <p:sp>
        <p:nvSpPr>
          <p:cNvPr id="5" name="Slide Number Placeholder 4"/>
          <p:cNvSpPr>
            <a:spLocks noGrp="1"/>
          </p:cNvSpPr>
          <p:nvPr>
            <p:ph type="sldNum" sz="quarter" idx="12"/>
          </p:nvPr>
        </p:nvSpPr>
        <p:spPr/>
        <p:txBody>
          <a:bodyPr/>
          <a:lstStyle/>
          <a:p>
            <a:fld id="{6EFA8406-D672-4E03-9ABF-F4A7E3A351AA}" type="slidenum">
              <a:rPr lang="en-US" smtClean="0">
                <a:solidFill>
                  <a:srgbClr val="3F4D55">
                    <a:tint val="75000"/>
                  </a:srgbClr>
                </a:solidFill>
              </a:rPr>
              <a:pPr/>
              <a:t>6</a:t>
            </a:fld>
            <a:endParaRPr lang="en-US">
              <a:solidFill>
                <a:srgbClr val="3F4D55">
                  <a:tint val="75000"/>
                </a:srgbClr>
              </a:solidFill>
            </a:endParaRPr>
          </a:p>
        </p:txBody>
      </p:sp>
    </p:spTree>
    <p:extLst>
      <p:ext uri="{BB962C8B-B14F-4D97-AF65-F5344CB8AC3E}">
        <p14:creationId xmlns:p14="http://schemas.microsoft.com/office/powerpoint/2010/main" val="2025045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Session</a:t>
            </a:r>
          </a:p>
        </p:txBody>
      </p:sp>
      <p:sp>
        <p:nvSpPr>
          <p:cNvPr id="3" name="Content Placeholder 2"/>
          <p:cNvSpPr>
            <a:spLocks noGrp="1"/>
          </p:cNvSpPr>
          <p:nvPr>
            <p:ph idx="1"/>
          </p:nvPr>
        </p:nvSpPr>
        <p:spPr/>
        <p:txBody>
          <a:bodyPr/>
          <a:lstStyle/>
          <a:p>
            <a:r>
              <a:rPr lang="en-US" dirty="0"/>
              <a:t>What data are needed to capture last mile delivery</a:t>
            </a:r>
          </a:p>
          <a:p>
            <a:pPr lvl="1"/>
            <a:r>
              <a:rPr lang="en-US" dirty="0"/>
              <a:t>Sources</a:t>
            </a:r>
          </a:p>
          <a:p>
            <a:pPr lvl="1"/>
            <a:r>
              <a:rPr lang="en-US" dirty="0"/>
              <a:t>Mechanisms of procurement</a:t>
            </a:r>
          </a:p>
          <a:p>
            <a:r>
              <a:rPr lang="en-US" dirty="0"/>
              <a:t>What modeling frameworks can be adapted/developed to capture these</a:t>
            </a:r>
          </a:p>
          <a:p>
            <a:pPr lvl="1"/>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7</a:t>
            </a:fld>
            <a:endParaRPr lang="en-US">
              <a:solidFill>
                <a:srgbClr val="3F4D55">
                  <a:tint val="75000"/>
                </a:srgbClr>
              </a:solidFill>
            </a:endParaRPr>
          </a:p>
        </p:txBody>
      </p:sp>
    </p:spTree>
    <p:extLst>
      <p:ext uri="{BB962C8B-B14F-4D97-AF65-F5344CB8AC3E}">
        <p14:creationId xmlns:p14="http://schemas.microsoft.com/office/powerpoint/2010/main" val="9873379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Light2_standard">
  <a:themeElements>
    <a:clrScheme name="Light2">
      <a:dk1>
        <a:srgbClr val="3F4D55"/>
      </a:dk1>
      <a:lt1>
        <a:srgbClr val="FFFFFF"/>
      </a:lt1>
      <a:dk2>
        <a:srgbClr val="3F4D55"/>
      </a:dk2>
      <a:lt2>
        <a:srgbClr val="FFFFFF"/>
      </a:lt2>
      <a:accent1>
        <a:srgbClr val="25BED5"/>
      </a:accent1>
      <a:accent2>
        <a:srgbClr val="2BA570"/>
      </a:accent2>
      <a:accent3>
        <a:srgbClr val="6A7CB8"/>
      </a:accent3>
      <a:accent4>
        <a:srgbClr val="97C21C"/>
      </a:accent4>
      <a:accent5>
        <a:srgbClr val="2494D8"/>
      </a:accent5>
      <a:accent6>
        <a:srgbClr val="F88113"/>
      </a:accent6>
      <a:hlink>
        <a:srgbClr val="1A6FA2"/>
      </a:hlink>
      <a:folHlink>
        <a:srgbClr val="465793"/>
      </a:folHlink>
    </a:clrScheme>
    <a:fontScheme name="Custom 2">
      <a:majorFont>
        <a:latin typeface="Arial Narrow"/>
        <a:ea typeface=""/>
        <a:cs typeface=""/>
      </a:majorFont>
      <a:minorFont>
        <a:latin typeface="Arial"/>
        <a:ea typeface=""/>
        <a:cs typeface=""/>
      </a:minorFont>
    </a:fontScheme>
    <a:fmtScheme name="CSBlu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2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ight2_standard" id="{9868475F-F6BD-45B0-8736-01E535907713}" vid="{99C0C7A6-B8B9-4020-965F-52C0B8966066}"/>
    </a:ext>
  </a:extLst>
</a:theme>
</file>

<file path=ppt/theme/theme2.xml><?xml version="1.0" encoding="utf-8"?>
<a:theme xmlns:a="http://schemas.openxmlformats.org/drawingml/2006/main" name="Instructio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T_Template_NewLook.potm" id="{081F9E09-7B66-4D33-98C6-7AEE9D55E143}" vid="{397E66A9-3CB1-4515-90B0-35064AF6B08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Light2_standard</Template>
  <TotalTime>3500</TotalTime>
  <Words>234</Words>
  <Application>Microsoft Office PowerPoint</Application>
  <PresentationFormat>Widescreen</PresentationFormat>
  <Paragraphs>36</Paragraphs>
  <Slides>7</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Arial Narrow</vt:lpstr>
      <vt:lpstr>Calibri</vt:lpstr>
      <vt:lpstr>Calibri Light</vt:lpstr>
      <vt:lpstr>Wingdings</vt:lpstr>
      <vt:lpstr>Light2_standard</vt:lpstr>
      <vt:lpstr>Instructions</vt:lpstr>
      <vt:lpstr>Urban Freight Delivery</vt:lpstr>
      <vt:lpstr>First and Last Mile Delivery</vt:lpstr>
      <vt:lpstr>NHTS</vt:lpstr>
      <vt:lpstr>NHTS</vt:lpstr>
      <vt:lpstr>Carriers</vt:lpstr>
      <vt:lpstr>Why Understand these movements</vt:lpstr>
      <vt:lpstr>Purpose of the Session</vt:lpstr>
    </vt:vector>
  </TitlesOfParts>
  <Company>Cambridge Systematics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Urban Freight Delivery</dc:title>
  <dc:creator>Krishnan Viswanathan</dc:creator>
  <cp:lastModifiedBy>Krishnan Viswanathan</cp:lastModifiedBy>
  <cp:revision>23</cp:revision>
  <dcterms:created xsi:type="dcterms:W3CDTF">2019-04-29T22:23:34Z</dcterms:created>
  <dcterms:modified xsi:type="dcterms:W3CDTF">2019-06-02T14:32:12Z</dcterms:modified>
</cp:coreProperties>
</file>